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37"/>
  </p:notesMasterIdLst>
  <p:sldIdLst>
    <p:sldId id="256" r:id="rId2"/>
    <p:sldId id="326" r:id="rId3"/>
    <p:sldId id="257" r:id="rId4"/>
    <p:sldId id="357" r:id="rId5"/>
    <p:sldId id="359" r:id="rId6"/>
    <p:sldId id="360" r:id="rId7"/>
    <p:sldId id="361" r:id="rId8"/>
    <p:sldId id="362" r:id="rId9"/>
    <p:sldId id="363" r:id="rId10"/>
    <p:sldId id="364" r:id="rId11"/>
    <p:sldId id="388" r:id="rId12"/>
    <p:sldId id="365" r:id="rId13"/>
    <p:sldId id="366" r:id="rId14"/>
    <p:sldId id="367" r:id="rId15"/>
    <p:sldId id="369" r:id="rId16"/>
    <p:sldId id="370" r:id="rId17"/>
    <p:sldId id="371" r:id="rId18"/>
    <p:sldId id="373" r:id="rId19"/>
    <p:sldId id="372" r:id="rId20"/>
    <p:sldId id="374" r:id="rId21"/>
    <p:sldId id="375" r:id="rId22"/>
    <p:sldId id="376" r:id="rId23"/>
    <p:sldId id="377" r:id="rId24"/>
    <p:sldId id="378" r:id="rId25"/>
    <p:sldId id="387" r:id="rId26"/>
    <p:sldId id="379" r:id="rId27"/>
    <p:sldId id="380" r:id="rId28"/>
    <p:sldId id="381" r:id="rId29"/>
    <p:sldId id="382" r:id="rId30"/>
    <p:sldId id="389" r:id="rId31"/>
    <p:sldId id="383" r:id="rId32"/>
    <p:sldId id="384" r:id="rId33"/>
    <p:sldId id="385" r:id="rId34"/>
    <p:sldId id="386" r:id="rId35"/>
    <p:sldId id="288" r:id="rId36"/>
  </p:sldIdLst>
  <p:sldSz cx="12192000" cy="6858000"/>
  <p:notesSz cx="7104063" cy="102346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na Reale" initials="AR" lastIdx="1" clrIdx="0">
    <p:extLst>
      <p:ext uri="{19B8F6BF-5375-455C-9EA6-DF929625EA0E}">
        <p15:presenceInfo xmlns:p15="http://schemas.microsoft.com/office/powerpoint/2012/main" userId="e36bb89d139391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3B4B"/>
    <a:srgbClr val="098BB3"/>
    <a:srgbClr val="FFC000"/>
    <a:srgbClr val="E6C980"/>
    <a:srgbClr val="549E39"/>
    <a:srgbClr val="388D99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11" autoAdjust="0"/>
    <p:restoredTop sz="94660"/>
  </p:normalViewPr>
  <p:slideViewPr>
    <p:cSldViewPr snapToGrid="0">
      <p:cViewPr varScale="1">
        <p:scale>
          <a:sx n="86" d="100"/>
          <a:sy n="86" d="100"/>
        </p:scale>
        <p:origin x="74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F376733C-74A7-46A3-9654-24EBAEB473DA}" type="datetimeFigureOut">
              <a:rPr lang="en-GB" smtClean="0"/>
              <a:t>10/10/2017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687B216D-2C16-4B87-9DE9-87CC7F83CA40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831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EB36-435E-467D-A179-9C16F49F3963}" type="datetime1">
              <a:rPr lang="it-IT" smtClean="0"/>
              <a:t>10/10/2017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51463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8ECEA-9239-4B41-A7E4-857D36B37B3C}" type="datetime1">
              <a:rPr lang="it-IT" smtClean="0"/>
              <a:t>10/10/2017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7487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D939-F5CF-4702-A2F5-A9FB485F9ED9}" type="datetime1">
              <a:rPr lang="it-IT" smtClean="0"/>
              <a:t>10/10/2017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680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D6538-4339-431E-9E82-B28DBD435FAB}" type="datetime1">
              <a:rPr lang="it-IT" smtClean="0"/>
              <a:t>10/10/2017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pPr/>
              <a:t>‹N›</a:t>
            </a:fld>
            <a:r>
              <a:rPr lang="it-IT" dirty="0"/>
              <a:t> of  27</a:t>
            </a:r>
          </a:p>
        </p:txBody>
      </p:sp>
    </p:spTree>
    <p:extLst>
      <p:ext uri="{BB962C8B-B14F-4D97-AF65-F5344CB8AC3E}">
        <p14:creationId xmlns:p14="http://schemas.microsoft.com/office/powerpoint/2010/main" val="396934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5D97D-FC35-4464-8BFC-7A184AC5D3E7}" type="datetime1">
              <a:rPr lang="it-IT" smtClean="0"/>
              <a:t>10/10/2017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r>
              <a:rPr lang="it-IT" dirty="0"/>
              <a:t> of 27 </a:t>
            </a:r>
          </a:p>
        </p:txBody>
      </p:sp>
    </p:spTree>
    <p:extLst>
      <p:ext uri="{BB962C8B-B14F-4D97-AF65-F5344CB8AC3E}">
        <p14:creationId xmlns:p14="http://schemas.microsoft.com/office/powerpoint/2010/main" val="98870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EF89-A619-4D33-8397-EB1F6393B638}" type="datetime1">
              <a:rPr lang="it-IT" smtClean="0"/>
              <a:t>10/10/2017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r>
              <a:rPr lang="it-IT" dirty="0"/>
              <a:t> of 27 </a:t>
            </a:r>
          </a:p>
        </p:txBody>
      </p:sp>
    </p:spTree>
    <p:extLst>
      <p:ext uri="{BB962C8B-B14F-4D97-AF65-F5344CB8AC3E}">
        <p14:creationId xmlns:p14="http://schemas.microsoft.com/office/powerpoint/2010/main" val="387999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CCD15-6BF7-41FB-85BE-9E0477DBE822}" type="datetime1">
              <a:rPr lang="it-IT" smtClean="0"/>
              <a:t>10/10/2017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4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18319-37B5-44F6-A516-3B12F2B8341C}" type="datetime1">
              <a:rPr lang="it-IT" smtClean="0"/>
              <a:t>10/10/2017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r>
              <a:rPr lang="it-IT" dirty="0"/>
              <a:t> of 27 </a:t>
            </a:r>
          </a:p>
        </p:txBody>
      </p:sp>
    </p:spTree>
    <p:extLst>
      <p:ext uri="{BB962C8B-B14F-4D97-AF65-F5344CB8AC3E}">
        <p14:creationId xmlns:p14="http://schemas.microsoft.com/office/powerpoint/2010/main" val="255314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CEFAC-69F3-40CF-991D-6243B1C20B15}" type="datetime1">
              <a:rPr lang="it-IT" smtClean="0"/>
              <a:t>10/10/2017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1980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A5F15-AB8A-4C65-8ED0-708E589342AA}" type="datetime1">
              <a:rPr lang="it-IT" smtClean="0"/>
              <a:t>10/10/2017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9790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6448-3B0F-4D4B-96BC-439B8E656ABF}" type="datetime1">
              <a:rPr lang="it-IT" smtClean="0"/>
              <a:t>10/10/2017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0456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B0D57-0F55-44DF-BF9D-F3D303985637}" type="datetime1">
              <a:rPr lang="it-IT" smtClean="0"/>
              <a:t>10/10/2017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13D2F-1235-4D3C-8D26-D4D79EEE859A}" type="slidenum">
              <a:rPr lang="it-IT" smtClean="0"/>
              <a:pPr/>
              <a:t>‹N›</a:t>
            </a:fld>
            <a:r>
              <a:rPr lang="it-IT" dirty="0"/>
              <a:t> of 27 </a:t>
            </a:r>
          </a:p>
        </p:txBody>
      </p:sp>
    </p:spTree>
    <p:extLst>
      <p:ext uri="{BB962C8B-B14F-4D97-AF65-F5344CB8AC3E}">
        <p14:creationId xmlns:p14="http://schemas.microsoft.com/office/powerpoint/2010/main" val="2106181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8490438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Metrics that Matter</a:t>
            </a:r>
            <a:endParaRPr lang="en-GB" b="1" dirty="0">
              <a:solidFill>
                <a:srgbClr val="002060"/>
              </a:solidFill>
            </a:endParaRPr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>
          <a:xfrm>
            <a:off x="1524000" y="3988899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EIT Digital Master School @</a:t>
            </a:r>
            <a:r>
              <a:rPr lang="en-GB" dirty="0" err="1"/>
              <a:t>Eötvös</a:t>
            </a:r>
            <a:r>
              <a:rPr lang="en-GB" dirty="0"/>
              <a:t> </a:t>
            </a:r>
            <a:r>
              <a:rPr lang="en-GB" dirty="0" err="1"/>
              <a:t>Lorand</a:t>
            </a:r>
            <a:r>
              <a:rPr lang="en-GB" dirty="0"/>
              <a:t> University</a:t>
            </a:r>
          </a:p>
          <a:p>
            <a:r>
              <a:rPr lang="en-GB" b="1" dirty="0">
                <a:solidFill>
                  <a:srgbClr val="002060"/>
                </a:solidFill>
              </a:rPr>
              <a:t>Business Development Lab  </a:t>
            </a:r>
          </a:p>
          <a:p>
            <a:endParaRPr lang="en-GB" b="1" dirty="0">
              <a:solidFill>
                <a:srgbClr val="002060"/>
              </a:solidFill>
            </a:endParaRPr>
          </a:p>
          <a:p>
            <a:r>
              <a:rPr lang="en-GB" sz="1900" b="1" dirty="0"/>
              <a:t>Inspired by  Danny Crichton “The Complete Quantitative Guide To Judging Your </a:t>
            </a:r>
            <a:r>
              <a:rPr lang="en-GB" sz="1900" b="1" dirty="0" err="1"/>
              <a:t>Startup</a:t>
            </a:r>
            <a:r>
              <a:rPr lang="en-GB" sz="1900" b="1" dirty="0"/>
              <a:t>”</a:t>
            </a:r>
            <a:endParaRPr lang="en-GB" sz="19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64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10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Financial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Margins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924561" y="1458496"/>
            <a:ext cx="910746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Show the ability of your startup to </a:t>
            </a:r>
            <a:r>
              <a:rPr lang="en-US" sz="2800" b="1" dirty="0"/>
              <a:t>spend venture capital </a:t>
            </a:r>
            <a:r>
              <a:rPr lang="en-US" sz="2800" dirty="0"/>
              <a:t>and get significant </a:t>
            </a:r>
            <a:r>
              <a:rPr lang="en-US" sz="2800" b="1" dirty="0"/>
              <a:t>return</a:t>
            </a:r>
            <a:r>
              <a:rPr lang="en-US" sz="2800" dirty="0"/>
              <a:t>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Margins guidelines should be given according to the industry: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800" dirty="0"/>
              <a:t>ex. cloud storage and services ~90%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800" dirty="0"/>
              <a:t>SAAS and SW businesses ~ 70%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800" dirty="0"/>
              <a:t>HW max 40%</a:t>
            </a:r>
          </a:p>
          <a:p>
            <a:pPr lvl="3"/>
            <a:r>
              <a:rPr lang="en-US" sz="2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921454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11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Financial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Margins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924561" y="1617955"/>
            <a:ext cx="406067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Beware of margin compression: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Margins become tighter when </a:t>
            </a:r>
            <a:r>
              <a:rPr lang="en-US" sz="2800" b="1" dirty="0"/>
              <a:t>competition</a:t>
            </a:r>
            <a:r>
              <a:rPr lang="en-US" sz="2800" dirty="0"/>
              <a:t> is greater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develop </a:t>
            </a:r>
            <a:r>
              <a:rPr lang="en-US" sz="2800" b="1" dirty="0"/>
              <a:t>defenses</a:t>
            </a:r>
            <a:r>
              <a:rPr lang="en-US" sz="2800" dirty="0"/>
              <a:t> against new entrants</a:t>
            </a:r>
            <a:endParaRPr lang="en-GB" sz="2800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238" y="1698114"/>
            <a:ext cx="70866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945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12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Financial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Burn</a:t>
            </a:r>
            <a:r>
              <a:rPr lang="it-IT" b="1" dirty="0">
                <a:solidFill>
                  <a:srgbClr val="002060"/>
                </a:solidFill>
              </a:rPr>
              <a:t> Rate and </a:t>
            </a:r>
            <a:r>
              <a:rPr lang="it-IT" b="1" dirty="0" err="1">
                <a:solidFill>
                  <a:srgbClr val="002060"/>
                </a:solidFill>
              </a:rPr>
              <a:t>Runway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4666129" y="1492625"/>
            <a:ext cx="6774032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Burn Rate: </a:t>
            </a:r>
          </a:p>
          <a:p>
            <a:r>
              <a:rPr lang="en-US" sz="2800" b="1" dirty="0"/>
              <a:t>This is the operating loss per month.</a:t>
            </a:r>
          </a:p>
          <a:p>
            <a:endParaRPr lang="en-US" sz="2800" b="1" dirty="0"/>
          </a:p>
          <a:p>
            <a:r>
              <a:rPr lang="en-US" sz="2800" b="1" dirty="0"/>
              <a:t>Runway:</a:t>
            </a:r>
          </a:p>
          <a:p>
            <a:r>
              <a:rPr lang="en-US" sz="2800" b="1" dirty="0"/>
              <a:t>Take the amount of available capital and divide by the monthly burn rate to get the number of months until your start-up runs out of cash.</a:t>
            </a:r>
            <a:endParaRPr lang="en-GB" sz="2800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6258" y="2903895"/>
            <a:ext cx="3635017" cy="363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427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13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Financial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Burn</a:t>
            </a:r>
            <a:r>
              <a:rPr lang="it-IT" b="1" dirty="0">
                <a:solidFill>
                  <a:srgbClr val="002060"/>
                </a:solidFill>
              </a:rPr>
              <a:t> Rate and </a:t>
            </a:r>
            <a:r>
              <a:rPr lang="it-IT" b="1" dirty="0" err="1">
                <a:solidFill>
                  <a:srgbClr val="002060"/>
                </a:solidFill>
              </a:rPr>
              <a:t>Runway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924561" y="1617955"/>
            <a:ext cx="1065783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These numbers show: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/>
              <a:t>	 efficiency of a business,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/>
              <a:t>	 the timeline for fundraising,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/>
              <a:t>	 and the need for capital. </a:t>
            </a:r>
          </a:p>
          <a:p>
            <a:r>
              <a:rPr lang="en-US" sz="2800" dirty="0"/>
              <a:t>	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VCs expect their entire investment to be spent within 18–30 months.</a:t>
            </a:r>
          </a:p>
          <a:p>
            <a:endParaRPr lang="en-US" sz="2800" dirty="0"/>
          </a:p>
          <a:p>
            <a:r>
              <a:rPr lang="en-US" sz="2800" dirty="0"/>
              <a:t>=&gt; you must develop a very clear plan on how the burn rate is going to increase, and how that will propel the growth of the business.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642317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98680" cy="7686675"/>
          </a:xfrm>
          <a:prstGeom prst="rect">
            <a:avLst/>
          </a:prstGeo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14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732537" y="41330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8000" b="1" dirty="0">
                <a:solidFill>
                  <a:schemeClr val="bg1"/>
                </a:solidFill>
              </a:rPr>
              <a:t>User </a:t>
            </a:r>
            <a:r>
              <a:rPr lang="it-IT" sz="8000" b="1" dirty="0" err="1">
                <a:solidFill>
                  <a:schemeClr val="bg1"/>
                </a:solidFill>
              </a:rPr>
              <a:t>Metrics</a:t>
            </a:r>
            <a:endParaRPr lang="it-IT" sz="8000" b="1" dirty="0">
              <a:solidFill>
                <a:schemeClr val="bg1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900165" y="5561427"/>
            <a:ext cx="52491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Users are the lifeblood of any company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3600" dirty="0"/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783738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15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User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K-Value</a:t>
            </a:r>
          </a:p>
        </p:txBody>
      </p:sp>
      <p:sp>
        <p:nvSpPr>
          <p:cNvPr id="8" name="Rettangolo 7"/>
          <p:cNvSpPr/>
          <p:nvPr/>
        </p:nvSpPr>
        <p:spPr>
          <a:xfrm>
            <a:off x="924562" y="1415732"/>
            <a:ext cx="1023287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Choose a time frame, take the number of users at the beginning of the as a base. </a:t>
            </a:r>
          </a:p>
          <a:p>
            <a:endParaRPr lang="en-US" sz="2800" b="1" dirty="0"/>
          </a:p>
          <a:p>
            <a:r>
              <a:rPr lang="en-US" sz="2800" b="1" dirty="0"/>
              <a:t>Now, track all invites that these users make to other people (for example, using an “Invite Your Friends” link). </a:t>
            </a:r>
          </a:p>
          <a:p>
            <a:endParaRPr lang="en-US" sz="2800" b="1" dirty="0"/>
          </a:p>
          <a:p>
            <a:r>
              <a:rPr lang="en-US" sz="2800" b="1" dirty="0"/>
              <a:t>Aggregate the number of new users entering through this channel and then calculate the ratio of new users to old users and add 1.</a:t>
            </a:r>
            <a:endParaRPr lang="en-GB" sz="2800" b="1" dirty="0"/>
          </a:p>
        </p:txBody>
      </p:sp>
    </p:spTree>
    <p:extLst>
      <p:ext uri="{BB962C8B-B14F-4D97-AF65-F5344CB8AC3E}">
        <p14:creationId xmlns:p14="http://schemas.microsoft.com/office/powerpoint/2010/main" val="2105332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16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User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K-Value</a:t>
            </a:r>
          </a:p>
        </p:txBody>
      </p:sp>
      <p:sp>
        <p:nvSpPr>
          <p:cNvPr id="8" name="Rettangolo 7"/>
          <p:cNvSpPr/>
          <p:nvPr/>
        </p:nvSpPr>
        <p:spPr>
          <a:xfrm>
            <a:off x="924561" y="1617955"/>
            <a:ext cx="1065783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if you start with 1,000 users,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they bring 200 new users,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ratio of .2 + 1 (our base population) =&gt; k-value = 1.2.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a measure of </a:t>
            </a:r>
            <a:r>
              <a:rPr lang="en-US" sz="2800" b="1" dirty="0"/>
              <a:t>virality</a:t>
            </a:r>
            <a:r>
              <a:rPr lang="en-US" sz="2800" dirty="0"/>
              <a:t>: This number is exponential, and defines the magnitude of the user growth rate by word of mouth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1 means that the population is stable.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1.2 is strong, and &gt; 1.4 incredible growth.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972967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17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User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Proportion</a:t>
            </a:r>
            <a:r>
              <a:rPr lang="it-IT" b="1" dirty="0">
                <a:solidFill>
                  <a:srgbClr val="002060"/>
                </a:solidFill>
              </a:rPr>
              <a:t> of Mobile </a:t>
            </a:r>
            <a:r>
              <a:rPr lang="it-IT" b="1" dirty="0" err="1">
                <a:solidFill>
                  <a:srgbClr val="002060"/>
                </a:solidFill>
              </a:rPr>
              <a:t>Traffic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5741377" y="1617955"/>
            <a:ext cx="584102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Take the number of visits from mobile and divide by the total number of visits to your product.</a:t>
            </a:r>
          </a:p>
          <a:p>
            <a:endParaRPr lang="en-US" sz="2800" b="1" dirty="0"/>
          </a:p>
          <a:p>
            <a:r>
              <a:rPr lang="en-US" sz="2800" dirty="0"/>
              <a:t>People spend a majority of their computer usage on mobile devices.</a:t>
            </a:r>
          </a:p>
          <a:p>
            <a:endParaRPr lang="en-US" sz="2800" dirty="0"/>
          </a:p>
          <a:p>
            <a:r>
              <a:rPr lang="en-US" sz="2800" dirty="0"/>
              <a:t>Engaging such users is crucial today.	</a:t>
            </a:r>
            <a:endParaRPr lang="en-GB" sz="2800" dirty="0"/>
          </a:p>
        </p:txBody>
      </p:sp>
      <p:pic>
        <p:nvPicPr>
          <p:cNvPr id="1026" name="Picture 2" descr="Risultati immagini per Mobile Traff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162" y="1738887"/>
            <a:ext cx="4867276" cy="321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4533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18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User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Churn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924561" y="1325563"/>
            <a:ext cx="106988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Take the number of users who leave and divide by the number of total users (regardless of start time).</a:t>
            </a:r>
          </a:p>
          <a:p>
            <a:r>
              <a:rPr lang="en-US" sz="2800" b="1" dirty="0"/>
              <a:t>	</a:t>
            </a:r>
          </a:p>
          <a:p>
            <a:r>
              <a:rPr lang="en-US" sz="2800" dirty="0"/>
              <a:t>For paid products like SaaS, churn tend to make more impact.</a:t>
            </a:r>
          </a:p>
          <a:p>
            <a:endParaRPr lang="en-US" sz="2800" dirty="0"/>
          </a:p>
          <a:p>
            <a:r>
              <a:rPr lang="en-US" sz="2800" dirty="0"/>
              <a:t>SaaS churn in (1–3 percent) is strong.</a:t>
            </a:r>
            <a:endParaRPr lang="en-GB" sz="2800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 rotWithShape="1">
          <a:blip r:embed="rId2"/>
          <a:srcRect t="24491" b="21335"/>
          <a:stretch/>
        </p:blipFill>
        <p:spPr>
          <a:xfrm>
            <a:off x="924561" y="4218717"/>
            <a:ext cx="7869115" cy="213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18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19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User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Cohort</a:t>
            </a:r>
            <a:r>
              <a:rPr lang="it-IT" b="1" dirty="0">
                <a:solidFill>
                  <a:srgbClr val="002060"/>
                </a:solidFill>
              </a:rPr>
              <a:t> Analysis </a:t>
            </a:r>
          </a:p>
        </p:txBody>
      </p:sp>
      <p:sp>
        <p:nvSpPr>
          <p:cNvPr id="8" name="Rettangolo 7"/>
          <p:cNvSpPr/>
          <p:nvPr/>
        </p:nvSpPr>
        <p:spPr>
          <a:xfrm>
            <a:off x="924561" y="1617955"/>
            <a:ext cx="10657839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Take all of the users who joined a product in a given time frame (usually a week). Then calculate how many of these users engaged with the product over every successive week.</a:t>
            </a:r>
          </a:p>
          <a:p>
            <a:r>
              <a:rPr lang="en-US" sz="2800" b="1" dirty="0"/>
              <a:t>	</a:t>
            </a:r>
          </a:p>
          <a:p>
            <a:r>
              <a:rPr lang="en-US" sz="2800" dirty="0"/>
              <a:t>a metric by which we see the decay in user engagement.</a:t>
            </a:r>
          </a:p>
          <a:p>
            <a:endParaRPr lang="en-US" sz="2800" dirty="0"/>
          </a:p>
          <a:p>
            <a:r>
              <a:rPr lang="en-US" sz="2800" dirty="0"/>
              <a:t>First-week retention and Seasonality can be an important.</a:t>
            </a:r>
          </a:p>
          <a:p>
            <a:endParaRPr lang="en-US" sz="2800" dirty="0"/>
          </a:p>
          <a:p>
            <a:r>
              <a:rPr lang="en-US" sz="2800" dirty="0"/>
              <a:t>For social media: 80%  one-week churn is very high,</a:t>
            </a:r>
          </a:p>
          <a:p>
            <a:r>
              <a:rPr lang="en-US" sz="2800" dirty="0"/>
              <a:t>40% is good, 20 % awesome.</a:t>
            </a:r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376360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 b="1" dirty="0" err="1">
                <a:solidFill>
                  <a:srgbClr val="002060"/>
                </a:solidFill>
              </a:rPr>
              <a:t>Engines</a:t>
            </a:r>
            <a:r>
              <a:rPr lang="it-IT" b="1" dirty="0">
                <a:solidFill>
                  <a:srgbClr val="002060"/>
                </a:solidFill>
              </a:rPr>
              <a:t> of </a:t>
            </a:r>
            <a:r>
              <a:rPr lang="it-IT" b="1" dirty="0" err="1">
                <a:solidFill>
                  <a:srgbClr val="002060"/>
                </a:solidFill>
              </a:rPr>
              <a:t>Growth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graphicFrame>
        <p:nvGraphicFramePr>
          <p:cNvPr id="8" name="Tabel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960155"/>
              </p:ext>
            </p:extLst>
          </p:nvPr>
        </p:nvGraphicFramePr>
        <p:xfrm>
          <a:off x="1061012" y="1733604"/>
          <a:ext cx="9387839" cy="48053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76399">
                  <a:extLst>
                    <a:ext uri="{9D8B030D-6E8A-4147-A177-3AD203B41FA5}">
                      <a16:colId xmlns:a16="http://schemas.microsoft.com/office/drawing/2014/main" val="116961630"/>
                    </a:ext>
                  </a:extLst>
                </a:gridCol>
                <a:gridCol w="2476747">
                  <a:extLst>
                    <a:ext uri="{9D8B030D-6E8A-4147-A177-3AD203B41FA5}">
                      <a16:colId xmlns:a16="http://schemas.microsoft.com/office/drawing/2014/main" val="761777204"/>
                    </a:ext>
                  </a:extLst>
                </a:gridCol>
                <a:gridCol w="2671424">
                  <a:extLst>
                    <a:ext uri="{9D8B030D-6E8A-4147-A177-3AD203B41FA5}">
                      <a16:colId xmlns:a16="http://schemas.microsoft.com/office/drawing/2014/main" val="3330412442"/>
                    </a:ext>
                  </a:extLst>
                </a:gridCol>
                <a:gridCol w="2563269">
                  <a:extLst>
                    <a:ext uri="{9D8B030D-6E8A-4147-A177-3AD203B41FA5}">
                      <a16:colId xmlns:a16="http://schemas.microsoft.com/office/drawing/2014/main" val="2363896582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chemeClr val="bg1"/>
                          </a:solidFill>
                        </a:rPr>
                        <a:t>STICKY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chemeClr val="bg1"/>
                          </a:solidFill>
                        </a:rPr>
                        <a:t>VIRAL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solidFill>
                            <a:schemeClr val="bg1"/>
                          </a:solidFill>
                        </a:rPr>
                        <a:t>PAID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5712513"/>
                  </a:ext>
                </a:extLst>
              </a:tr>
              <a:tr h="1573090">
                <a:tc>
                  <a:txBody>
                    <a:bodyPr/>
                    <a:lstStyle/>
                    <a:p>
                      <a:pPr algn="r"/>
                      <a:r>
                        <a:rPr lang="en-GB" sz="2400" b="1" dirty="0">
                          <a:solidFill>
                            <a:schemeClr val="tx1"/>
                          </a:solidFill>
                        </a:rPr>
                        <a:t>Approach</a:t>
                      </a:r>
                    </a:p>
                    <a:p>
                      <a:pPr algn="r"/>
                      <a:endParaRPr lang="en-GB" sz="2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Keep people coming back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Make people invite friends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Spend money to get customers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5831771"/>
                  </a:ext>
                </a:extLst>
              </a:tr>
              <a:tr h="1777628">
                <a:tc>
                  <a:txBody>
                    <a:bodyPr/>
                    <a:lstStyle/>
                    <a:p>
                      <a:pPr algn="r"/>
                      <a:r>
                        <a:rPr lang="en-GB" sz="2400" b="1" dirty="0">
                          <a:solidFill>
                            <a:schemeClr val="tx1"/>
                          </a:solidFill>
                        </a:rPr>
                        <a:t>Metrics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New Customer Acquisition - Churn Rate</a:t>
                      </a:r>
                    </a:p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(make them faster that you loose them)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Viral coefficient </a:t>
                      </a:r>
                    </a:p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(How many they tell, how fast they tell them)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Cost per Acquisition</a:t>
                      </a:r>
                    </a:p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Customer Lifetime Value</a:t>
                      </a:r>
                    </a:p>
                    <a:p>
                      <a:pPr algn="l"/>
                      <a:endParaRPr lang="en-GB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0518177"/>
                  </a:ext>
                </a:extLst>
              </a:tr>
              <a:tr h="814510">
                <a:tc>
                  <a:txBody>
                    <a:bodyPr/>
                    <a:lstStyle/>
                    <a:p>
                      <a:pPr algn="r"/>
                      <a:r>
                        <a:rPr lang="en-GB" sz="2400" b="1" dirty="0">
                          <a:solidFill>
                            <a:schemeClr val="tx1"/>
                          </a:solidFill>
                        </a:rPr>
                        <a:t>Example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Database Solutions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Hotmail, Facebook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IMVU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4389908"/>
                  </a:ext>
                </a:extLst>
              </a:tr>
            </a:tbl>
          </a:graphicData>
        </a:graphic>
      </p:graphicFrame>
      <p:graphicFrame>
        <p:nvGraphicFramePr>
          <p:cNvPr id="13" name="Tabella 12"/>
          <p:cNvGraphicFramePr>
            <a:graphicFrameLocks noGrp="1"/>
          </p:cNvGraphicFramePr>
          <p:nvPr/>
        </p:nvGraphicFramePr>
        <p:xfrm>
          <a:off x="13779795" y="340242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16706918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mpd="sng">
                      <a:solidFill>
                        <a:schemeClr val="bg1"/>
                      </a:solidFill>
                      <a:prstDash val="soli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mpd="sng">
                      <a:solidFill>
                        <a:schemeClr val="bg1"/>
                      </a:solidFill>
                      <a:prstDash val="solid"/>
                    </a:lnT>
                    <a:lnB w="38100" cmpd="sng">
                      <a:solidFill>
                        <a:schemeClr val="bg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1691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90416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925823" y="0"/>
            <a:ext cx="15196633" cy="6858000"/>
          </a:xfrm>
          <a:prstGeom prst="rect">
            <a:avLst/>
          </a:prstGeo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20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740664" y="0"/>
            <a:ext cx="10734039" cy="2971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solidFill>
                  <a:schemeClr val="bg1"/>
                </a:solidFill>
              </a:rPr>
              <a:t>User Acquisition</a:t>
            </a:r>
          </a:p>
          <a:p>
            <a:r>
              <a:rPr lang="en-US" sz="7200" b="1" dirty="0">
                <a:solidFill>
                  <a:schemeClr val="bg1"/>
                </a:solidFill>
              </a:rPr>
              <a:t>Metrics</a:t>
            </a:r>
            <a:endParaRPr lang="it-IT" sz="7200" b="1" dirty="0">
              <a:solidFill>
                <a:schemeClr val="bg1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5868416" y="4918823"/>
            <a:ext cx="659790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These metrics go to the core of a business model and its sustainability</a:t>
            </a:r>
            <a:endParaRPr lang="en-GB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692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21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UA Metrics : Cost of Acquiring a Customer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4303059" y="1617954"/>
            <a:ext cx="713710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Take the amount spent on all forms of user acquisition (search engine marketing, content marketing, public relations, etc.) and divide by the number of new users within a given period.</a:t>
            </a:r>
          </a:p>
          <a:p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Often split this into paid and free channels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Express the number of free versus paid acquisitions as a ratio</a:t>
            </a:r>
            <a:endParaRPr lang="en-GB" sz="2800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 rotWithShape="1">
          <a:blip r:embed="rId2"/>
          <a:srcRect t="19283" r="53718"/>
          <a:stretch/>
        </p:blipFill>
        <p:spPr>
          <a:xfrm>
            <a:off x="924561" y="1325563"/>
            <a:ext cx="2891118" cy="312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249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22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UA Metrics : Cost of Acquiring a Customer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924561" y="1617954"/>
            <a:ext cx="105156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The higher the ARPU – average revenue per user – the higher the cost of acquiring a customer can be. </a:t>
            </a:r>
          </a:p>
          <a:p>
            <a:r>
              <a:rPr lang="en-US" sz="2800" dirty="0"/>
              <a:t>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social media: needs to be as low as possible </a:t>
            </a:r>
          </a:p>
          <a:p>
            <a:r>
              <a:rPr lang="en-US" sz="2800" dirty="0"/>
              <a:t>      (0 if growth is purely viral)</a:t>
            </a:r>
          </a:p>
          <a:p>
            <a:r>
              <a:rPr lang="en-US" sz="2800" dirty="0"/>
              <a:t>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e-commerce: great CAC around $30–$60 per user.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above $200 are pretty rare in online businesses</a:t>
            </a:r>
          </a:p>
          <a:p>
            <a:r>
              <a:rPr lang="en-US" sz="2800" dirty="0"/>
              <a:t>     (ex. financial services)</a:t>
            </a:r>
          </a:p>
        </p:txBody>
      </p:sp>
    </p:spTree>
    <p:extLst>
      <p:ext uri="{BB962C8B-B14F-4D97-AF65-F5344CB8AC3E}">
        <p14:creationId xmlns:p14="http://schemas.microsoft.com/office/powerpoint/2010/main" val="6944960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23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UA Metrics : Payback	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3931531" y="1465199"/>
            <a:ext cx="734900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Payback time for a new user. </a:t>
            </a:r>
          </a:p>
          <a:p>
            <a:endParaRPr lang="en-US" sz="2800" dirty="0"/>
          </a:p>
          <a:p>
            <a:r>
              <a:rPr lang="en-US" sz="2800" dirty="0"/>
              <a:t>In e-commerce: # of orders that need to be purchased to cover the cost of acquiring a customer.</a:t>
            </a:r>
          </a:p>
          <a:p>
            <a:r>
              <a:rPr lang="en-US" sz="2800" dirty="0"/>
              <a:t>	</a:t>
            </a:r>
          </a:p>
          <a:p>
            <a:r>
              <a:rPr lang="en-US" sz="2800" dirty="0"/>
              <a:t>For advertising driven and freemium subscription startups: </a:t>
            </a:r>
          </a:p>
          <a:p>
            <a:r>
              <a:rPr lang="en-US" sz="2800" dirty="0"/>
              <a:t>3–6 months are good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4561" y="1617955"/>
            <a:ext cx="2664246" cy="266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668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24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UA Metrics: Net Promoter Score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924560" y="1424910"/>
            <a:ext cx="1042923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Run a survey among customers asking how likely they will recommend your product on a 1 to 10 scale. </a:t>
            </a:r>
          </a:p>
          <a:p>
            <a:endParaRPr lang="en-US" sz="2800" b="1" dirty="0"/>
          </a:p>
          <a:p>
            <a:r>
              <a:rPr lang="en-US" sz="2800" b="1" dirty="0"/>
              <a:t>- Promoters= 9 or 10, </a:t>
            </a:r>
          </a:p>
          <a:p>
            <a:r>
              <a:rPr lang="en-US" sz="2800" b="1" dirty="0"/>
              <a:t>- Detractors= 1 or 2. </a:t>
            </a:r>
          </a:p>
          <a:p>
            <a:endParaRPr lang="en-US" sz="2800" b="1" dirty="0"/>
          </a:p>
          <a:p>
            <a:r>
              <a:rPr lang="en-US" sz="2800" b="1" dirty="0"/>
              <a:t>Calculate the proportion on the total of the survey population.</a:t>
            </a:r>
          </a:p>
          <a:p>
            <a:endParaRPr lang="en-US" sz="2800" b="1" dirty="0"/>
          </a:p>
          <a:p>
            <a:r>
              <a:rPr lang="en-US" sz="2800" b="1" dirty="0"/>
              <a:t> The net promoter score = % of promoters - % of detractors.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939546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25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UA Metrics: Net Promoter Score</a:t>
            </a:r>
            <a:endParaRPr lang="it-IT" b="1" dirty="0">
              <a:solidFill>
                <a:srgbClr val="002060"/>
              </a:solidFill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452" y="1617955"/>
            <a:ext cx="9115425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7541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26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UA Metrics: Net Promoter Score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5783894" y="1751549"/>
            <a:ext cx="579241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ex. 50%promoters - 10% detractors =&gt; NPS 40.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It shows how </a:t>
            </a:r>
            <a:r>
              <a:rPr lang="en-US" sz="2800" b="1" dirty="0"/>
              <a:t>satisfied</a:t>
            </a:r>
            <a:r>
              <a:rPr lang="en-US" sz="2800" dirty="0"/>
              <a:t> your customers are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NPSs of 50 are considered excellent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(like Amazon and Google)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 rotWithShape="1">
          <a:blip r:embed="rId2"/>
          <a:srcRect l="22644" r="22693"/>
          <a:stretch/>
        </p:blipFill>
        <p:spPr>
          <a:xfrm>
            <a:off x="589438" y="2035012"/>
            <a:ext cx="4876840" cy="342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938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72" y="-556362"/>
            <a:ext cx="12310872" cy="7571187"/>
          </a:xfrm>
          <a:prstGeom prst="rect">
            <a:avLst/>
          </a:prstGeo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27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248412" y="258370"/>
            <a:ext cx="5788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</a:rPr>
              <a:t>Sales Metrics</a:t>
            </a:r>
            <a:endParaRPr lang="it-IT" sz="8000" b="1" dirty="0">
              <a:solidFill>
                <a:schemeClr val="bg1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248412" y="1583933"/>
            <a:ext cx="54848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You have to build sales channels to build revenue.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269319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28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Sales Metrics: Magic Number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924561" y="1617954"/>
            <a:ext cx="105156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Take the net growth of subscription revenue over two quarters, multiply by 4, and then divide by the total spend on sales and marketing.</a:t>
            </a:r>
          </a:p>
          <a:p>
            <a:endParaRPr lang="en-US" sz="2800" b="1" dirty="0"/>
          </a:p>
          <a:p>
            <a:r>
              <a:rPr lang="en-US" sz="2800" b="1" dirty="0"/>
              <a:t>(Q1    	         -         Q2)      *4	/ expenses	=   MAGIC NUMBER</a:t>
            </a:r>
          </a:p>
          <a:p>
            <a:r>
              <a:rPr lang="en-US" sz="2800" dirty="0"/>
              <a:t>($400,000  -   $200,000) *4	/$300,000    =   2.66.</a:t>
            </a:r>
          </a:p>
          <a:p>
            <a:endParaRPr lang="en-US" sz="2800" dirty="0"/>
          </a:p>
          <a:p>
            <a:r>
              <a:rPr lang="en-US" sz="2800" dirty="0"/>
              <a:t>ROI: for each dollar we spend</a:t>
            </a:r>
          </a:p>
          <a:p>
            <a:r>
              <a:rPr lang="en-US" sz="2800" dirty="0"/>
              <a:t>we get the magic number back in revenue </a:t>
            </a:r>
          </a:p>
          <a:p>
            <a:r>
              <a:rPr lang="en-US" sz="2800" dirty="0"/>
              <a:t>	</a:t>
            </a:r>
          </a:p>
          <a:p>
            <a:r>
              <a:rPr lang="en-US" sz="2800" dirty="0"/>
              <a:t>	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 rotWithShape="1">
          <a:blip r:embed="rId2"/>
          <a:srcRect b="22647"/>
          <a:stretch/>
        </p:blipFill>
        <p:spPr>
          <a:xfrm>
            <a:off x="7787599" y="4664597"/>
            <a:ext cx="2835578" cy="219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0938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29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Sales Metrics: Basket Size and Order Velocity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924561" y="1325563"/>
            <a:ext cx="991635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The average sales price (ASP) </a:t>
            </a:r>
          </a:p>
          <a:p>
            <a:r>
              <a:rPr lang="en-US" sz="2800" b="1" dirty="0"/>
              <a:t>is the price of a typical order. </a:t>
            </a:r>
          </a:p>
          <a:p>
            <a:endParaRPr lang="en-US" sz="2800" b="1" dirty="0"/>
          </a:p>
          <a:p>
            <a:r>
              <a:rPr lang="en-US" sz="2800" b="1" dirty="0"/>
              <a:t>Order velocity </a:t>
            </a:r>
          </a:p>
          <a:p>
            <a:r>
              <a:rPr lang="en-US" sz="2800" b="1" dirty="0"/>
              <a:t>is the time it takes for a customer to make a repeat purchase.</a:t>
            </a:r>
          </a:p>
          <a:p>
            <a:endParaRPr lang="en-US" sz="2800" b="1" dirty="0"/>
          </a:p>
          <a:p>
            <a:r>
              <a:rPr lang="en-US" sz="2800" dirty="0"/>
              <a:t>	</a:t>
            </a:r>
          </a:p>
        </p:txBody>
      </p:sp>
      <p:pic>
        <p:nvPicPr>
          <p:cNvPr id="2050" name="Picture 2" descr="https://media.licdn.com/mpr/mpr/AAEAAQAAAAAAAAUaAAAAJDM5OWJlYzE3LTAyZDktNDA3Yy04ZTZmLThkMmMxOTJiNjAxOQ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007" b="25183"/>
          <a:stretch/>
        </p:blipFill>
        <p:spPr bwMode="auto">
          <a:xfrm>
            <a:off x="971398" y="4017173"/>
            <a:ext cx="7091148" cy="202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784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8200" y="4641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Factors that influence VCs</a:t>
            </a:r>
            <a:endParaRPr lang="en-GB" b="1" dirty="0">
              <a:solidFill>
                <a:srgbClr val="002060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531064" y="1567596"/>
            <a:ext cx="6539016" cy="291342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5 groups of metrics: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	financial, user, acquisition,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	sales, and marketing</a:t>
            </a:r>
          </a:p>
          <a:p>
            <a:pPr marL="0" indent="0">
              <a:lnSpc>
                <a:spcPct val="100000"/>
              </a:lnSpc>
              <a:buNone/>
            </a:pP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3200" dirty="0"/>
              <a:t>their weight will depend on the type of startup, 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And on VC’s opinion</a:t>
            </a:r>
          </a:p>
          <a:p>
            <a:pPr marL="0" indent="0">
              <a:lnSpc>
                <a:spcPct val="100000"/>
              </a:lnSpc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buNone/>
            </a:pPr>
            <a:endParaRPr lang="en-GB" sz="9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en-GB" smtClean="0"/>
              <a:t>3</a:t>
            </a:fld>
            <a:r>
              <a:rPr lang="en-GB" dirty="0"/>
              <a:t> 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6132" y="1695612"/>
            <a:ext cx="3826764" cy="382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55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30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Sales Metrics: Basket Size and Order Velocity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1003691" y="1272062"/>
            <a:ext cx="724349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High ASP means: 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wealthier customers,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fewer repeat purchases,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more flexibility on the cost of acquiring a customer</a:t>
            </a:r>
          </a:p>
          <a:p>
            <a:endParaRPr lang="en-US" sz="2800" dirty="0"/>
          </a:p>
          <a:p>
            <a:r>
              <a:rPr lang="en-US" sz="2800" dirty="0"/>
              <a:t>Order velocity also is influenced by ASP: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lower the ASP,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higher the velocity of sales needs to be 	</a:t>
            </a:r>
          </a:p>
        </p:txBody>
      </p:sp>
      <p:pic>
        <p:nvPicPr>
          <p:cNvPr id="3074" name="Picture 2" descr="Risultati immagini per design market AS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477" y="1550143"/>
            <a:ext cx="2036885" cy="203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isultati immagini per penna b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004" y="4229258"/>
            <a:ext cx="1901337" cy="190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28264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isultati immagini per market haul fovam te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56191"/>
            <a:ext cx="12289536" cy="8514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31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3257296" y="-142581"/>
            <a:ext cx="6724904" cy="191109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</a:rPr>
              <a:t>Market Metrics</a:t>
            </a:r>
            <a:endParaRPr lang="it-IT" sz="8000" b="1" dirty="0">
              <a:solidFill>
                <a:schemeClr val="bg1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3449826" y="1737291"/>
            <a:ext cx="553618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Understanding the size of a market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and its composition</a:t>
            </a:r>
          </a:p>
        </p:txBody>
      </p:sp>
    </p:spTree>
    <p:extLst>
      <p:ext uri="{BB962C8B-B14F-4D97-AF65-F5344CB8AC3E}">
        <p14:creationId xmlns:p14="http://schemas.microsoft.com/office/powerpoint/2010/main" val="5425789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32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Market Metrics: Total Addressable Market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924561" y="1325563"/>
            <a:ext cx="9801351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The total amount of money spent in a startup’s defined space.</a:t>
            </a:r>
          </a:p>
          <a:p>
            <a:endParaRPr lang="en-US" sz="2800" b="1" dirty="0"/>
          </a:p>
          <a:p>
            <a:r>
              <a:rPr lang="en-US" sz="2800" dirty="0"/>
              <a:t>Its an opportunity for a founder to demonstrate an understanding of their startup’s market.</a:t>
            </a:r>
            <a:endParaRPr lang="en-US" sz="2800" b="1" dirty="0"/>
          </a:p>
          <a:p>
            <a:endParaRPr lang="en-US" sz="2800" b="1" dirty="0"/>
          </a:p>
          <a:p>
            <a:endParaRPr lang="en-US" sz="2800" b="1" dirty="0"/>
          </a:p>
          <a:p>
            <a:r>
              <a:rPr lang="en-US" sz="2800" dirty="0"/>
              <a:t>markets &gt;$1 billion are good</a:t>
            </a:r>
          </a:p>
          <a:p>
            <a:pPr lvl="4"/>
            <a:endParaRPr lang="en-US" sz="2800" dirty="0"/>
          </a:p>
          <a:p>
            <a:pPr lvl="4"/>
            <a:r>
              <a:rPr lang="en-US" sz="2800" dirty="0"/>
              <a:t>  </a:t>
            </a:r>
          </a:p>
          <a:p>
            <a:pPr lvl="4"/>
            <a:r>
              <a:rPr lang="en-US" sz="2800" dirty="0"/>
              <a:t>	     uses the word “trillion”  and </a:t>
            </a:r>
          </a:p>
          <a:p>
            <a:pPr lvl="1"/>
            <a:r>
              <a:rPr lang="en-US" sz="2800" dirty="0"/>
              <a:t>				get a laugh from any VC!</a:t>
            </a:r>
          </a:p>
          <a:p>
            <a:r>
              <a:rPr lang="en-US" sz="2800" dirty="0"/>
              <a:t>	</a:t>
            </a:r>
          </a:p>
          <a:p>
            <a:endParaRPr lang="en-US" sz="28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4284" y="3327365"/>
            <a:ext cx="1396154" cy="1396154"/>
          </a:xfrm>
          <a:prstGeom prst="rect">
            <a:avLst/>
          </a:prstGeom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6829" y="4554428"/>
            <a:ext cx="1651345" cy="191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972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33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Market Metrics: Average Wallet Size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924561" y="1325563"/>
            <a:ext cx="706299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Average wallet size is the total amount that a single customer can spend in a given period of time for a category of services (i.e. its budget).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key metric particularly enterprise companies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Allows a VC to judge how expensive your product is relative to a customer’s appetite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382756">
            <a:off x="8058518" y="2163400"/>
            <a:ext cx="3847364" cy="238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17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34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Metrics that Matters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924561" y="1325563"/>
            <a:ext cx="982878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One very good metric </a:t>
            </a:r>
            <a:r>
              <a:rPr lang="en-US" sz="2800" dirty="0"/>
              <a:t>matter more than a complete set of decent 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Ex. an incredible k-value by a social media company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Outstanding metrics are</a:t>
            </a:r>
            <a:r>
              <a:rPr lang="en-US" sz="2800" b="1" dirty="0"/>
              <a:t> necessary to successfully fundraise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Great companies are built from greatness,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both </a:t>
            </a:r>
            <a:r>
              <a:rPr lang="en-US" sz="2800" b="1" dirty="0"/>
              <a:t>quantitative</a:t>
            </a:r>
            <a:r>
              <a:rPr lang="en-US" sz="2800" dirty="0"/>
              <a:t> and </a:t>
            </a:r>
            <a:r>
              <a:rPr lang="en-US" sz="2800" b="1" dirty="0"/>
              <a:t>qualitative</a:t>
            </a:r>
          </a:p>
        </p:txBody>
      </p:sp>
    </p:spTree>
    <p:extLst>
      <p:ext uri="{BB962C8B-B14F-4D97-AF65-F5344CB8AC3E}">
        <p14:creationId xmlns:p14="http://schemas.microsoft.com/office/powerpoint/2010/main" val="8124717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>
          <a:xfrm>
            <a:off x="1524000" y="1960683"/>
            <a:ext cx="9144000" cy="1039325"/>
          </a:xfrm>
        </p:spPr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Thank you!</a:t>
            </a:r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>
          <a:xfrm>
            <a:off x="1524000" y="3988899"/>
            <a:ext cx="9144000" cy="1655762"/>
          </a:xfrm>
        </p:spPr>
        <p:txBody>
          <a:bodyPr/>
          <a:lstStyle/>
          <a:p>
            <a:r>
              <a:rPr lang="en-GB" dirty="0"/>
              <a:t>Brought to you by EIT Digital Master School @</a:t>
            </a:r>
            <a:r>
              <a:rPr lang="en-GB" dirty="0" err="1"/>
              <a:t>Eötvös</a:t>
            </a:r>
            <a:r>
              <a:rPr lang="en-GB" dirty="0"/>
              <a:t> </a:t>
            </a:r>
            <a:r>
              <a:rPr lang="en-GB" dirty="0" err="1"/>
              <a:t>Lorand</a:t>
            </a:r>
            <a:r>
              <a:rPr lang="en-GB" dirty="0"/>
              <a:t> University</a:t>
            </a:r>
          </a:p>
          <a:p>
            <a:r>
              <a:rPr lang="en-GB" b="1" dirty="0">
                <a:solidFill>
                  <a:srgbClr val="002060"/>
                </a:solidFill>
              </a:rPr>
              <a:t>Find me at: anna.reale@inf.elte.hu</a:t>
            </a:r>
          </a:p>
        </p:txBody>
      </p:sp>
    </p:spTree>
    <p:extLst>
      <p:ext uri="{BB962C8B-B14F-4D97-AF65-F5344CB8AC3E}">
        <p14:creationId xmlns:p14="http://schemas.microsoft.com/office/powerpoint/2010/main" val="1616542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>
                <a:solidFill>
                  <a:schemeClr val="bg1"/>
                </a:solidFill>
              </a:rPr>
              <a:t>4</a:t>
            </a:fld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2530348" y="4134358"/>
            <a:ext cx="7131303" cy="222199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8000" b="1" dirty="0">
                <a:solidFill>
                  <a:schemeClr val="bg1"/>
                </a:solidFill>
              </a:rPr>
              <a:t>Financial </a:t>
            </a:r>
            <a:r>
              <a:rPr lang="it-IT" sz="8000" b="1" dirty="0" err="1">
                <a:solidFill>
                  <a:schemeClr val="bg1"/>
                </a:solidFill>
              </a:rPr>
              <a:t>Metrics</a:t>
            </a:r>
            <a:endParaRPr lang="it-IT" sz="8000" b="1" dirty="0">
              <a:solidFill>
                <a:schemeClr val="bg1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2337297" y="5336480"/>
            <a:ext cx="764490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800" dirty="0"/>
          </a:p>
          <a:p>
            <a:pPr algn="ctr"/>
            <a:r>
              <a:rPr lang="en-US" sz="2800" dirty="0"/>
              <a:t>Some companies are funded simply for having a great balance sheet and cash flows.	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185297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5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Financial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Monthly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Revenue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Growth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986107" y="1879565"/>
            <a:ext cx="540590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Take the current month’s revenue, subtract last month’s revenue, and then divide by last month’s revenue.</a:t>
            </a:r>
          </a:p>
          <a:p>
            <a:endParaRPr lang="en-US" sz="2800" b="1" dirty="0"/>
          </a:p>
          <a:p>
            <a:r>
              <a:rPr lang="en-US" sz="2800" b="1" dirty="0"/>
              <a:t>(</a:t>
            </a:r>
            <a:r>
              <a:rPr lang="en-US" sz="2800" b="1" dirty="0" err="1"/>
              <a:t>RevNow</a:t>
            </a:r>
            <a:r>
              <a:rPr lang="en-US" sz="2800" b="1" dirty="0"/>
              <a:t> – </a:t>
            </a:r>
            <a:r>
              <a:rPr lang="en-US" sz="2800" b="1" dirty="0" err="1"/>
              <a:t>RevBefore</a:t>
            </a:r>
            <a:r>
              <a:rPr lang="en-US" sz="2800" b="1" dirty="0"/>
              <a:t>)/ </a:t>
            </a:r>
            <a:r>
              <a:rPr lang="en-US" sz="2800" b="1" dirty="0" err="1"/>
              <a:t>RevBefore</a:t>
            </a:r>
            <a:endParaRPr lang="en-US" sz="2800" b="1" dirty="0"/>
          </a:p>
          <a:p>
            <a:r>
              <a:rPr lang="en-US" sz="2800" dirty="0"/>
              <a:t>	</a:t>
            </a:r>
          </a:p>
          <a:p>
            <a:r>
              <a:rPr lang="en-US" sz="2800" dirty="0"/>
              <a:t>In general 40 % per month is very good.</a:t>
            </a:r>
          </a:p>
          <a:p>
            <a:r>
              <a:rPr lang="en-US" sz="2800" dirty="0"/>
              <a:t>	</a:t>
            </a:r>
            <a:endParaRPr lang="en-GB" sz="2800" dirty="0"/>
          </a:p>
          <a:p>
            <a:endParaRPr lang="en-GB" sz="2800" dirty="0"/>
          </a:p>
        </p:txBody>
      </p:sp>
      <p:pic>
        <p:nvPicPr>
          <p:cNvPr id="4102" name="Picture 6" descr="Risultati immagini per industry growth sta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108" y="2072996"/>
            <a:ext cx="5522222" cy="3782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94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6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Financial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Monthly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Revenue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Growth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924561" y="1617955"/>
            <a:ext cx="13004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it shows proportion </a:t>
            </a:r>
            <a:r>
              <a:rPr lang="en-US" sz="2800" b="1" dirty="0"/>
              <a:t>without magnitude</a:t>
            </a:r>
            <a:r>
              <a:rPr lang="en-US" sz="2800" dirty="0"/>
              <a:t>!</a:t>
            </a:r>
          </a:p>
          <a:p>
            <a:r>
              <a:rPr lang="en-US" sz="2800" dirty="0"/>
              <a:t>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If $20 last month, you need +$30 to get a 50% growth rate. </a:t>
            </a:r>
          </a:p>
          <a:p>
            <a:r>
              <a:rPr lang="en-US" sz="2800" dirty="0"/>
              <a:t>      That might be a single customer.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if you have a $10 million per month revenue?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Reaching the same growth is significantly more challenging.</a:t>
            </a:r>
          </a:p>
          <a:p>
            <a:r>
              <a:rPr lang="en-US" sz="2800" dirty="0"/>
              <a:t>	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786590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7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Financial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Revenue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Run</a:t>
            </a:r>
            <a:r>
              <a:rPr lang="it-IT" b="1" dirty="0">
                <a:solidFill>
                  <a:srgbClr val="002060"/>
                </a:solidFill>
              </a:rPr>
              <a:t> Rate</a:t>
            </a:r>
          </a:p>
        </p:txBody>
      </p:sp>
      <p:sp>
        <p:nvSpPr>
          <p:cNvPr id="8" name="Rettangolo 7"/>
          <p:cNvSpPr/>
          <p:nvPr/>
        </p:nvSpPr>
        <p:spPr>
          <a:xfrm>
            <a:off x="924561" y="1811991"/>
            <a:ext cx="421221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Take the revenues recognized in the most recent month and multiply by 12. </a:t>
            </a:r>
          </a:p>
          <a:p>
            <a:r>
              <a:rPr lang="en-US" sz="2800" b="1" dirty="0"/>
              <a:t>(projected run rate in 12 months)</a:t>
            </a:r>
          </a:p>
          <a:p>
            <a:r>
              <a:rPr lang="en-US" sz="2800" b="1" dirty="0"/>
              <a:t>	</a:t>
            </a:r>
            <a:r>
              <a:rPr lang="en-US" sz="2800" dirty="0"/>
              <a:t>		</a:t>
            </a:r>
            <a:endParaRPr lang="en-GB" sz="2800" dirty="0"/>
          </a:p>
          <a:p>
            <a:endParaRPr lang="en-GB" sz="28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994" y="1471759"/>
            <a:ext cx="6379212" cy="473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485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8</a:t>
            </a:fld>
            <a:endParaRPr lang="it-IT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Financial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Revenue</a:t>
            </a:r>
            <a:r>
              <a:rPr lang="it-IT" b="1" dirty="0">
                <a:solidFill>
                  <a:srgbClr val="002060"/>
                </a:solidFill>
              </a:rPr>
              <a:t> </a:t>
            </a:r>
            <a:r>
              <a:rPr lang="it-IT" b="1" dirty="0" err="1">
                <a:solidFill>
                  <a:srgbClr val="002060"/>
                </a:solidFill>
              </a:rPr>
              <a:t>Run</a:t>
            </a:r>
            <a:r>
              <a:rPr lang="it-IT" b="1" dirty="0">
                <a:solidFill>
                  <a:srgbClr val="002060"/>
                </a:solidFill>
              </a:rPr>
              <a:t> Rate</a:t>
            </a:r>
          </a:p>
        </p:txBody>
      </p:sp>
      <p:sp>
        <p:nvSpPr>
          <p:cNvPr id="8" name="Rettangolo 7"/>
          <p:cNvSpPr/>
          <p:nvPr/>
        </p:nvSpPr>
        <p:spPr>
          <a:xfrm>
            <a:off x="924561" y="1574247"/>
            <a:ext cx="817909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preferred since it consider magnitude!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VCs think about where the business has to be in </a:t>
            </a:r>
            <a:r>
              <a:rPr lang="en-US" sz="2800" b="1" dirty="0"/>
              <a:t>18–24 months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when the next fundraise will happen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whether series </a:t>
            </a:r>
            <a:r>
              <a:rPr lang="en-US" sz="2800" b="1" dirty="0"/>
              <a:t>B or C growth investors </a:t>
            </a:r>
            <a:r>
              <a:rPr lang="en-US" sz="2800" dirty="0"/>
              <a:t>are likely to be interested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408558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13D2F-1235-4D3C-8D26-D4D79EEE859A}" type="slidenum">
              <a:rPr lang="it-IT" smtClean="0"/>
              <a:t>9</a:t>
            </a:fld>
            <a:endParaRPr lang="it-IT"/>
          </a:p>
        </p:txBody>
      </p:sp>
      <p:sp>
        <p:nvSpPr>
          <p:cNvPr id="5" name="Rettangolo 4"/>
          <p:cNvSpPr/>
          <p:nvPr/>
        </p:nvSpPr>
        <p:spPr>
          <a:xfrm>
            <a:off x="924561" y="1617955"/>
            <a:ext cx="6299200" cy="523220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fontAlgn="base"/>
            <a:endParaRPr lang="en-US" sz="2800" dirty="0"/>
          </a:p>
        </p:txBody>
      </p:sp>
      <p:sp>
        <p:nvSpPr>
          <p:cNvPr id="9" name="Titolo 1"/>
          <p:cNvSpPr txBox="1">
            <a:spLocks/>
          </p:cNvSpPr>
          <p:nvPr/>
        </p:nvSpPr>
        <p:spPr>
          <a:xfrm>
            <a:off x="92456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002060"/>
                </a:solidFill>
              </a:rPr>
              <a:t>Financial </a:t>
            </a:r>
            <a:r>
              <a:rPr lang="it-IT" b="1" dirty="0" err="1">
                <a:solidFill>
                  <a:srgbClr val="002060"/>
                </a:solidFill>
              </a:rPr>
              <a:t>Metrics</a:t>
            </a:r>
            <a:r>
              <a:rPr lang="it-IT" b="1" dirty="0">
                <a:solidFill>
                  <a:srgbClr val="002060"/>
                </a:solidFill>
              </a:rPr>
              <a:t>: </a:t>
            </a:r>
            <a:r>
              <a:rPr lang="it-IT" b="1" dirty="0" err="1">
                <a:solidFill>
                  <a:srgbClr val="002060"/>
                </a:solidFill>
              </a:rPr>
              <a:t>Margins</a:t>
            </a:r>
            <a:endParaRPr lang="it-IT" b="1" dirty="0">
              <a:solidFill>
                <a:srgbClr val="00206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924561" y="1879565"/>
            <a:ext cx="575055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Gross margin:</a:t>
            </a:r>
          </a:p>
          <a:p>
            <a:r>
              <a:rPr lang="en-US" sz="2800" b="1" dirty="0"/>
              <a:t>total revenue minus the “cost of goods sold” divided by the revenue. </a:t>
            </a:r>
          </a:p>
          <a:p>
            <a:endParaRPr lang="en-US" sz="2800" b="1" dirty="0"/>
          </a:p>
          <a:p>
            <a:r>
              <a:rPr lang="en-US" sz="2800" b="1" dirty="0"/>
              <a:t>Net margin:</a:t>
            </a:r>
          </a:p>
          <a:p>
            <a:r>
              <a:rPr lang="en-US" sz="2800" b="1" dirty="0"/>
              <a:t>subtract the total expenses of the business as well (except for taxes and a handful of other accounting line items).</a:t>
            </a:r>
            <a:endParaRPr lang="en-GB" sz="28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2"/>
          <a:srcRect t="14815"/>
          <a:stretch/>
        </p:blipFill>
        <p:spPr>
          <a:xfrm>
            <a:off x="7032216" y="1347437"/>
            <a:ext cx="4407945" cy="503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264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11995</TotalTime>
  <Words>1274</Words>
  <Application>Microsoft Office PowerPoint</Application>
  <PresentationFormat>Widescreen</PresentationFormat>
  <Paragraphs>283</Paragraphs>
  <Slides>35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Tema di Office</vt:lpstr>
      <vt:lpstr>Metrics that Matter</vt:lpstr>
      <vt:lpstr>Engines of Growth Metrics</vt:lpstr>
      <vt:lpstr>Factors that influence VCs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Anna Reale</dc:creator>
  <cp:lastModifiedBy>Reale Anna</cp:lastModifiedBy>
  <cp:revision>538</cp:revision>
  <cp:lastPrinted>2016-09-20T07:04:10Z</cp:lastPrinted>
  <dcterms:created xsi:type="dcterms:W3CDTF">2016-09-13T09:25:19Z</dcterms:created>
  <dcterms:modified xsi:type="dcterms:W3CDTF">2017-10-11T06:25:19Z</dcterms:modified>
</cp:coreProperties>
</file>

<file path=docProps/thumbnail.jpeg>
</file>